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9" r:id="rId5"/>
    <p:sldId id="258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63" d="100"/>
          <a:sy n="63" d="100"/>
        </p:scale>
        <p:origin x="730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1D36F-63CC-4673-89E5-D775D7D233F3}" type="datetimeFigureOut">
              <a:rPr lang="en-GB" smtClean="0"/>
              <a:t>05/03/2017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30060-EE9D-4E19-B6E7-B8E4758369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5653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1D36F-63CC-4673-89E5-D775D7D233F3}" type="datetimeFigureOut">
              <a:rPr lang="en-GB" smtClean="0"/>
              <a:t>05/03/2017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30060-EE9D-4E19-B6E7-B8E4758369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11056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1D36F-63CC-4673-89E5-D775D7D233F3}" type="datetimeFigureOut">
              <a:rPr lang="en-GB" smtClean="0"/>
              <a:t>05/03/2017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30060-EE9D-4E19-B6E7-B8E4758369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0900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1D36F-63CC-4673-89E5-D775D7D233F3}" type="datetimeFigureOut">
              <a:rPr lang="en-GB" smtClean="0"/>
              <a:t>05/03/2017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30060-EE9D-4E19-B6E7-B8E4758369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7582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1D36F-63CC-4673-89E5-D775D7D233F3}" type="datetimeFigureOut">
              <a:rPr lang="en-GB" smtClean="0"/>
              <a:t>05/03/2017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30060-EE9D-4E19-B6E7-B8E4758369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9386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1D36F-63CC-4673-89E5-D775D7D233F3}" type="datetimeFigureOut">
              <a:rPr lang="en-GB" smtClean="0"/>
              <a:t>05/03/2017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30060-EE9D-4E19-B6E7-B8E4758369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95340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1D36F-63CC-4673-89E5-D775D7D233F3}" type="datetimeFigureOut">
              <a:rPr lang="en-GB" smtClean="0"/>
              <a:t>05/03/2017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30060-EE9D-4E19-B6E7-B8E4758369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2650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1D36F-63CC-4673-89E5-D775D7D233F3}" type="datetimeFigureOut">
              <a:rPr lang="en-GB" smtClean="0"/>
              <a:t>05/03/2017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30060-EE9D-4E19-B6E7-B8E4758369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64182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1D36F-63CC-4673-89E5-D775D7D233F3}" type="datetimeFigureOut">
              <a:rPr lang="en-GB" smtClean="0"/>
              <a:t>05/03/2017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30060-EE9D-4E19-B6E7-B8E4758369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8920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1D36F-63CC-4673-89E5-D775D7D233F3}" type="datetimeFigureOut">
              <a:rPr lang="en-GB" smtClean="0"/>
              <a:t>05/03/2017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30060-EE9D-4E19-B6E7-B8E4758369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3214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1D36F-63CC-4673-89E5-D775D7D233F3}" type="datetimeFigureOut">
              <a:rPr lang="en-GB" smtClean="0"/>
              <a:t>05/03/2017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30060-EE9D-4E19-B6E7-B8E4758369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4790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B1D36F-63CC-4673-89E5-D775D7D233F3}" type="datetimeFigureOut">
              <a:rPr lang="en-GB" smtClean="0"/>
              <a:t>05/03/2017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B30060-EE9D-4E19-B6E7-B8E4758369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2404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04752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9199565"/>
              </p:ext>
            </p:extLst>
          </p:nvPr>
        </p:nvGraphicFramePr>
        <p:xfrm>
          <a:off x="6944942" y="672731"/>
          <a:ext cx="2513074" cy="23960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1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69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9210"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9210"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9210"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9210"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9210"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1050876"/>
                  </a:ext>
                </a:extLst>
              </a:tr>
            </a:tbl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6944942" y="116633"/>
            <a:ext cx="2705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Variables Table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944942" y="3796511"/>
            <a:ext cx="3515328" cy="252969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GB" sz="1600" dirty="0"/>
          </a:p>
        </p:txBody>
      </p:sp>
      <p:sp>
        <p:nvSpPr>
          <p:cNvPr id="22" name="TextBox 21"/>
          <p:cNvSpPr txBox="1"/>
          <p:nvPr/>
        </p:nvSpPr>
        <p:spPr>
          <a:xfrm>
            <a:off x="6944942" y="3232591"/>
            <a:ext cx="22626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What is printed?</a:t>
            </a:r>
            <a:endParaRPr lang="en-GB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4698" y="465259"/>
            <a:ext cx="5244234" cy="5760640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r>
              <a:rPr lang="en-GB" sz="2400" dirty="0" smtClean="0">
                <a:latin typeface="Consolas" panose="020B0609020204030204" pitchFamily="49" charset="0"/>
              </a:rPr>
              <a:t>counter = 1</a:t>
            </a:r>
          </a:p>
          <a:p>
            <a:pPr marL="0" indent="0">
              <a:buNone/>
            </a:pPr>
            <a:r>
              <a:rPr lang="en-GB" sz="2400" dirty="0" smtClean="0">
                <a:latin typeface="Consolas" panose="020B0609020204030204" pitchFamily="49" charset="0"/>
              </a:rPr>
              <a:t> </a:t>
            </a:r>
          </a:p>
          <a:p>
            <a:pPr marL="0" indent="0">
              <a:buNone/>
            </a:pPr>
            <a:r>
              <a:rPr lang="en-GB" sz="2400" dirty="0" smtClean="0">
                <a:latin typeface="Consolas" panose="020B0609020204030204" pitchFamily="49" charset="0"/>
              </a:rPr>
              <a:t>while counter &lt; 4:</a:t>
            </a:r>
          </a:p>
          <a:p>
            <a:pPr marL="0" indent="0">
              <a:buNone/>
            </a:pPr>
            <a:endParaRPr lang="en-GB" sz="2400" dirty="0" smtClean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GB" sz="2400" dirty="0" smtClean="0">
                <a:latin typeface="Consolas" panose="020B0609020204030204" pitchFamily="49" charset="0"/>
              </a:rPr>
              <a:t>        print("Happy days")</a:t>
            </a:r>
          </a:p>
          <a:p>
            <a:pPr marL="0" indent="0">
              <a:buNone/>
            </a:pPr>
            <a:endParaRPr lang="en-GB" sz="2400" dirty="0" smtClean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GB" sz="2400" dirty="0" smtClean="0">
                <a:latin typeface="Consolas" panose="020B0609020204030204" pitchFamily="49" charset="0"/>
              </a:rPr>
              <a:t>        counter = counter + 1</a:t>
            </a:r>
          </a:p>
          <a:p>
            <a:pPr marL="0" indent="0">
              <a:buNone/>
            </a:pPr>
            <a:endParaRPr lang="en-GB" sz="2400" dirty="0" smtClean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GB" sz="2400" dirty="0">
                <a:latin typeface="Consolas" panose="020B0609020204030204" pitchFamily="49" charset="0"/>
              </a:rPr>
              <a:t>p</a:t>
            </a:r>
            <a:r>
              <a:rPr lang="en-GB" sz="2400" dirty="0" smtClean="0">
                <a:latin typeface="Consolas" panose="020B0609020204030204" pitchFamily="49" charset="0"/>
              </a:rPr>
              <a:t>rint(“End of program”)</a:t>
            </a:r>
            <a:endParaRPr lang="en-GB" sz="24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6652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Table 15"/>
          <p:cNvGraphicFramePr>
            <a:graphicFrameLocks noGrp="1"/>
          </p:cNvGraphicFramePr>
          <p:nvPr>
            <p:extLst/>
          </p:nvPr>
        </p:nvGraphicFramePr>
        <p:xfrm>
          <a:off x="6944942" y="672731"/>
          <a:ext cx="2513074" cy="1916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1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69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9210"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9210"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9210"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9210"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6944942" y="116633"/>
            <a:ext cx="2705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Variables Table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944942" y="3614842"/>
            <a:ext cx="3515328" cy="252969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GB" sz="1600" dirty="0"/>
          </a:p>
        </p:txBody>
      </p:sp>
      <p:sp>
        <p:nvSpPr>
          <p:cNvPr id="22" name="TextBox 21"/>
          <p:cNvSpPr txBox="1"/>
          <p:nvPr/>
        </p:nvSpPr>
        <p:spPr>
          <a:xfrm>
            <a:off x="6944942" y="3058744"/>
            <a:ext cx="22626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What is printed?</a:t>
            </a:r>
            <a:endParaRPr lang="en-GB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4698" y="465259"/>
            <a:ext cx="5244234" cy="5760640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r>
              <a:rPr lang="en-GB" sz="2400" dirty="0" smtClean="0">
                <a:latin typeface="Consolas" panose="020B0609020204030204" pitchFamily="49" charset="0"/>
              </a:rPr>
              <a:t>counter = 1</a:t>
            </a:r>
          </a:p>
          <a:p>
            <a:pPr marL="0" indent="0">
              <a:buNone/>
            </a:pPr>
            <a:r>
              <a:rPr lang="en-GB" sz="2400" dirty="0" smtClean="0">
                <a:latin typeface="Consolas" panose="020B0609020204030204" pitchFamily="49" charset="0"/>
              </a:rPr>
              <a:t> </a:t>
            </a:r>
          </a:p>
          <a:p>
            <a:pPr marL="0" indent="0">
              <a:buNone/>
            </a:pPr>
            <a:r>
              <a:rPr lang="en-GB" sz="2400" dirty="0" smtClean="0">
                <a:latin typeface="Consolas" panose="020B0609020204030204" pitchFamily="49" charset="0"/>
              </a:rPr>
              <a:t>while counter &lt; 4:</a:t>
            </a:r>
          </a:p>
          <a:p>
            <a:pPr marL="0" indent="0">
              <a:buNone/>
            </a:pPr>
            <a:endParaRPr lang="en-GB" sz="2400" dirty="0" smtClean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GB" sz="2400" dirty="0" smtClean="0">
                <a:latin typeface="Consolas" panose="020B0609020204030204" pitchFamily="49" charset="0"/>
              </a:rPr>
              <a:t>        print("Happy days")</a:t>
            </a:r>
          </a:p>
          <a:p>
            <a:pPr marL="0" indent="0">
              <a:buNone/>
            </a:pPr>
            <a:endParaRPr lang="en-GB" sz="2400" dirty="0" smtClean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GB" sz="2400" dirty="0" smtClean="0">
                <a:latin typeface="Consolas" panose="020B0609020204030204" pitchFamily="49" charset="0"/>
              </a:rPr>
              <a:t>        counter = counter + 1</a:t>
            </a:r>
          </a:p>
          <a:p>
            <a:pPr marL="0" indent="0">
              <a:buNone/>
            </a:pPr>
            <a:endParaRPr lang="en-GB" sz="2400" dirty="0" smtClean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GB" sz="2400" dirty="0">
                <a:latin typeface="Consolas" panose="020B0609020204030204" pitchFamily="49" charset="0"/>
              </a:rPr>
              <a:t>p</a:t>
            </a:r>
            <a:r>
              <a:rPr lang="en-GB" sz="2400" dirty="0" smtClean="0">
                <a:latin typeface="Consolas" panose="020B0609020204030204" pitchFamily="49" charset="0"/>
              </a:rPr>
              <a:t>rint(“End of program”)</a:t>
            </a:r>
            <a:endParaRPr lang="en-GB" sz="24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7901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2675601"/>
              </p:ext>
            </p:extLst>
          </p:nvPr>
        </p:nvGraphicFramePr>
        <p:xfrm>
          <a:off x="8342751" y="761787"/>
          <a:ext cx="2513074" cy="1916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1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69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9210"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9210"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9210"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9210"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8447587" y="173760"/>
            <a:ext cx="2705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Variables Table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342751" y="3828635"/>
            <a:ext cx="3515328" cy="252969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GB" sz="1600" dirty="0"/>
          </a:p>
        </p:txBody>
      </p:sp>
      <p:sp>
        <p:nvSpPr>
          <p:cNvPr id="22" name="TextBox 21"/>
          <p:cNvSpPr txBox="1"/>
          <p:nvPr/>
        </p:nvSpPr>
        <p:spPr>
          <a:xfrm>
            <a:off x="8342751" y="3176643"/>
            <a:ext cx="34104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What is printed? (Output)</a:t>
            </a:r>
            <a:endParaRPr lang="en-GB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4698" y="465259"/>
            <a:ext cx="6088744" cy="5760640"/>
          </a:xfrm>
          <a:ln w="9525"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r>
              <a:rPr lang="en-GB" sz="2000" dirty="0" err="1" smtClean="0">
                <a:latin typeface="Consolas" panose="020B0609020204030204" pitchFamily="49" charset="0"/>
              </a:rPr>
              <a:t>def</a:t>
            </a:r>
            <a:r>
              <a:rPr lang="en-GB" sz="2000" dirty="0" smtClean="0">
                <a:latin typeface="Consolas" panose="020B0609020204030204" pitchFamily="49" charset="0"/>
              </a:rPr>
              <a:t> </a:t>
            </a:r>
            <a:r>
              <a:rPr lang="en-GB" sz="2000" dirty="0" err="1" smtClean="0">
                <a:latin typeface="Consolas" panose="020B0609020204030204" pitchFamily="49" charset="0"/>
              </a:rPr>
              <a:t>input_name</a:t>
            </a:r>
            <a:r>
              <a:rPr lang="en-GB" sz="2000" dirty="0" smtClean="0">
                <a:latin typeface="Consolas" panose="020B0609020204030204" pitchFamily="49" charset="0"/>
              </a:rPr>
              <a:t>():</a:t>
            </a:r>
          </a:p>
          <a:p>
            <a:pPr marL="0" indent="0">
              <a:buNone/>
            </a:pPr>
            <a:r>
              <a:rPr lang="en-GB" sz="2000" dirty="0" smtClean="0">
                <a:latin typeface="Consolas" panose="020B0609020204030204" pitchFamily="49" charset="0"/>
              </a:rPr>
              <a:t>    </a:t>
            </a:r>
          </a:p>
          <a:p>
            <a:pPr marL="0" indent="0">
              <a:buNone/>
            </a:pPr>
            <a:r>
              <a:rPr lang="en-GB" sz="2000" dirty="0" smtClean="0">
                <a:latin typeface="Consolas" panose="020B0609020204030204" pitchFamily="49" charset="0"/>
              </a:rPr>
              <a:t>    name = input("What is your name? ")</a:t>
            </a:r>
          </a:p>
          <a:p>
            <a:pPr marL="0" indent="0">
              <a:buNone/>
            </a:pPr>
            <a:r>
              <a:rPr lang="en-GB" sz="2000" dirty="0" smtClean="0">
                <a:latin typeface="Consolas" panose="020B0609020204030204" pitchFamily="49" charset="0"/>
              </a:rPr>
              <a:t>    </a:t>
            </a:r>
          </a:p>
          <a:p>
            <a:pPr marL="0" indent="0">
              <a:buNone/>
            </a:pPr>
            <a:r>
              <a:rPr lang="en-GB" sz="2000" dirty="0" smtClean="0">
                <a:latin typeface="Consolas" panose="020B0609020204030204" pitchFamily="49" charset="0"/>
              </a:rPr>
              <a:t>    counter = 1</a:t>
            </a:r>
          </a:p>
          <a:p>
            <a:pPr marL="0" indent="0">
              <a:buNone/>
            </a:pPr>
            <a:endParaRPr lang="en-GB" sz="2000" dirty="0" smtClean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GB" sz="2000" dirty="0" smtClean="0">
                <a:latin typeface="Consolas" panose="020B0609020204030204" pitchFamily="49" charset="0"/>
              </a:rPr>
              <a:t>    while counter &lt;= 4:</a:t>
            </a:r>
          </a:p>
          <a:p>
            <a:pPr marL="0" indent="0">
              <a:buNone/>
            </a:pPr>
            <a:endParaRPr lang="en-GB" sz="2000" dirty="0" smtClean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GB" sz="2000" dirty="0" smtClean="0">
                <a:latin typeface="Consolas" panose="020B0609020204030204" pitchFamily="49" charset="0"/>
              </a:rPr>
              <a:t>        print("Hello" + name)</a:t>
            </a:r>
          </a:p>
          <a:p>
            <a:pPr marL="0" indent="0">
              <a:buNone/>
            </a:pPr>
            <a:endParaRPr lang="en-GB" sz="20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GB" sz="2000" dirty="0" smtClean="0">
                <a:latin typeface="Consolas" panose="020B0609020204030204" pitchFamily="49" charset="0"/>
              </a:rPr>
              <a:t>	  counter = counter + 1</a:t>
            </a:r>
          </a:p>
          <a:p>
            <a:pPr marL="0" indent="0">
              <a:buNone/>
            </a:pPr>
            <a:r>
              <a:rPr lang="en-GB" sz="2000" dirty="0">
                <a:latin typeface="Consolas" panose="020B0609020204030204" pitchFamily="49" charset="0"/>
              </a:rPr>
              <a:t> </a:t>
            </a:r>
            <a:r>
              <a:rPr lang="en-GB" sz="2000" dirty="0" smtClean="0">
                <a:latin typeface="Consolas" panose="020B0609020204030204" pitchFamily="49" charset="0"/>
              </a:rPr>
              <a:t>   print(</a:t>
            </a:r>
            <a:r>
              <a:rPr lang="en-GB" sz="2000" dirty="0">
                <a:latin typeface="Consolas" panose="020B0609020204030204" pitchFamily="49" charset="0"/>
              </a:rPr>
              <a:t>"</a:t>
            </a:r>
            <a:r>
              <a:rPr lang="en-GB" sz="2000" dirty="0" smtClean="0">
                <a:latin typeface="Consolas" panose="020B0609020204030204" pitchFamily="49" charset="0"/>
              </a:rPr>
              <a:t>Goodbye </a:t>
            </a:r>
            <a:r>
              <a:rPr lang="en-GB" sz="2000" dirty="0">
                <a:latin typeface="Consolas" panose="020B0609020204030204" pitchFamily="49" charset="0"/>
              </a:rPr>
              <a:t>"</a:t>
            </a:r>
            <a:r>
              <a:rPr lang="en-GB" sz="2000" dirty="0" smtClean="0">
                <a:latin typeface="Consolas" panose="020B0609020204030204" pitchFamily="49" charset="0"/>
              </a:rPr>
              <a:t>+ name)</a:t>
            </a:r>
            <a:endParaRPr lang="en-GB" sz="2000" dirty="0">
              <a:latin typeface="Consolas" panose="020B0609020204030204" pitchFamily="49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32968" y="5681510"/>
            <a:ext cx="8392678" cy="11764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 smtClean="0"/>
              <a:t>Step 1: Draw round all expressions</a:t>
            </a:r>
          </a:p>
          <a:p>
            <a:r>
              <a:rPr lang="en-GB" dirty="0" smtClean="0"/>
              <a:t>Step 2: Draw arrows showing the order in which the  statements will be executed</a:t>
            </a:r>
          </a:p>
          <a:p>
            <a:r>
              <a:rPr lang="en-GB" dirty="0" smtClean="0"/>
              <a:t>Step 3: Work through the program filling in the variables table and the Output box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54034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43782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147</Words>
  <Application>Microsoft Office PowerPoint</Application>
  <PresentationFormat>Widescreen</PresentationFormat>
  <Paragraphs>42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Consolas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King's College London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Sentance, Sue</dc:creator>
  <cp:lastModifiedBy>Sentance, Sue</cp:lastModifiedBy>
  <cp:revision>6</cp:revision>
  <dcterms:created xsi:type="dcterms:W3CDTF">2017-02-27T09:54:13Z</dcterms:created>
  <dcterms:modified xsi:type="dcterms:W3CDTF">2017-03-05T09:35:48Z</dcterms:modified>
</cp:coreProperties>
</file>